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0" r:id="rId1"/>
  </p:sldMasterIdLst>
  <p:notesMasterIdLst>
    <p:notesMasterId r:id="rId19"/>
  </p:notesMasterIdLst>
  <p:sldIdLst>
    <p:sldId id="256" r:id="rId2"/>
    <p:sldId id="274" r:id="rId3"/>
    <p:sldId id="257" r:id="rId4"/>
    <p:sldId id="258" r:id="rId5"/>
    <p:sldId id="275" r:id="rId6"/>
    <p:sldId id="276" r:id="rId7"/>
    <p:sldId id="295" r:id="rId8"/>
    <p:sldId id="289" r:id="rId9"/>
    <p:sldId id="291" r:id="rId10"/>
    <p:sldId id="292" r:id="rId11"/>
    <p:sldId id="290" r:id="rId12"/>
    <p:sldId id="277" r:id="rId13"/>
    <p:sldId id="278" r:id="rId14"/>
    <p:sldId id="294" r:id="rId15"/>
    <p:sldId id="293" r:id="rId16"/>
    <p:sldId id="279" r:id="rId17"/>
    <p:sldId id="286" r:id="rId1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roslav Barteczek" initials="MB" lastIdx="1" clrIdx="0">
    <p:extLst>
      <p:ext uri="{19B8F6BF-5375-455C-9EA6-DF929625EA0E}">
        <p15:presenceInfo xmlns:p15="http://schemas.microsoft.com/office/powerpoint/2012/main" userId="Miroslav Bartecze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47" d="100"/>
          <a:sy n="147" d="100"/>
        </p:scale>
        <p:origin x="120" y="4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F4FE5-6015-44B1-9292-C2EC2765A814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C04A9-490E-413B-85DE-57F78776746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70977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6621EDB-5BD0-4645-A333-50D7ED11B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0D4D4EC-835F-4441-AF1C-F885892C4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D8C511C-1141-4EEC-B042-B76FA3925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5AAA589-8F86-4F5E-ABF4-36B495022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D8C318A-40AB-4613-9388-9A88339AA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671036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1595F27-34B3-4D09-B24C-E6876C434A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73303A9-40C8-4AEF-AF54-CACB321011E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39429FF-859E-4B3E-8171-758EC56EC7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D1E9840-C9DA-4CD4-8835-9C5A36B6A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8082C4C-9F7F-47EC-8A0A-16BE4E28E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20043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AC4B1D3-36C4-416F-8774-5377231BA4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25241370-781B-4010-A5DA-0F7FA7F473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A224C957-130E-4D58-9889-CD2931E576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36C4DE5-DAAE-4ADD-95EB-169660D23C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21EA48D-13A5-4BDC-AE5E-E5EE6CA0F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4051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2D7BE1D-099E-4F54-9C11-D86B7BA6B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BC56EE-B380-4FFF-8450-5ABF363BE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10896A5-4B26-4D5B-B3B3-1CA7486E3B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9B9BB00-2AE6-4EE0-B754-3EA8B618DE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443AD27-9788-4922-8E7E-436510B9A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81800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81F1A0-7D95-4055-BF01-CE8A60E44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DBB05A5-9AD6-44D7-9D39-0D1CB46635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F4C7752-D7E2-4B29-888A-DD38CD6143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5942AE10-0F09-4BC7-B8DB-818D85E10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8A0B97B-3D94-44A7-97E5-EDDCA02FA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1932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340E39D-4E49-4342-8D07-87C04604E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62FDBE7-B05D-4B00-808E-77C841A95A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ACADC650-C90E-487A-BF0D-10017B361F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41DC92B-704B-4D26-867C-6CD27844AA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F30D6D83-1065-4FD2-BB25-49385D18B3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4F67E54-3FEE-4963-8783-C3B36AAEF2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9824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2A8351C-3178-4E6F-AE6B-0DD194752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AC47E7C0-2B96-433A-AEBD-7471D5CB0C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B04EFF5E-E6F2-478B-BCD5-8424BEDD76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9AA262CE-E8A3-4405-802D-C166069B39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A0A7AFC2-4CE5-47D6-830D-1236EADDD5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D19D7D2A-AEE9-49C4-BBE0-0BB70338A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412A897A-2C37-4AE5-BB1D-1F6F939FD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AB259AFF-968C-42C6-BBBA-7FF4DEC0A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465259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6CA772A-BB3E-4EB0-B5EA-3215C6F0F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BB5B7AB5-EB38-4897-9005-7587C931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6CC644D-6BB6-411E-9C86-C85B32902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3204D9A3-9C01-4BDF-98BC-8F04509C40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09086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BB144E4A-783C-4835-AB5D-E4D65097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45BA65E2-B205-4655-9FED-6B90DF6D9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5950C97B-DDA6-4E4D-81D6-E8CDDB19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380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EEDA85D7-5C8E-4550-88C0-964ACA24E9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DC48E7B-EE64-489A-896C-AA8548F4D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2AF2AF9B-9816-4225-8D29-FB5DE8E296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C816219-40CC-441C-9EBB-2B210EFA5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A3829A81-AB39-4E85-93A3-C655D07FCA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89CF5864-4FBA-4A9F-AE4B-48AD86A9D5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71015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81F5B19-0FEE-4E7B-A6E0-5F7997C85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88694768-3BFD-4922-9A98-C1ECE37E11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A7135438-4270-4937-B48A-32BBD8C6138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9A00A56-2D54-4F65-BB04-AFE56E8B5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604EAC-905C-46E6-9D97-7A88A1A1D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0CFFFFC-3291-46CA-ABD3-C830736295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8352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8E4C0A44-20C2-44AE-9066-589BA5DCD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53A2806E-9AEB-43B3-8035-FF151F1F9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B940F2-0D55-4DFF-BEAB-73D1DABA8A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DED1F-0975-466D-AEBA-BE08262E5397}" type="datetimeFigureOut">
              <a:rPr lang="cs-CZ" smtClean="0"/>
              <a:t>13.08.2021</a:t>
            </a:fld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D316CAC3-2198-4157-8B76-8245AE0D89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B7FDBBD4-D839-4F15-9A24-927D7B8AFC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CA3D6-DD4C-4E92-ABD7-EB0F35B796C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85703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1.jpg@01D6DDE1.2B58373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cid:image001.jpg@01D6DDE1.2B583730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g"/><Relationship Id="rId4" Type="http://schemas.openxmlformats.org/officeDocument/2006/relationships/image" Target="cid:image001.jpg@01D6DDE1.2B583730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1.jpg@01D6DDE1.2B583730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cid:image001.jpg@01D6DDE1.2B583730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g"/><Relationship Id="rId4" Type="http://schemas.openxmlformats.org/officeDocument/2006/relationships/image" Target="cid:image001.jpg@01D6DDE1.2B583730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g"/><Relationship Id="rId4" Type="http://schemas.openxmlformats.org/officeDocument/2006/relationships/image" Target="cid:image001.jpg@01D6DDE1.2B583730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cid:image001.jpg@01D6DDE1.2B583730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1.jpg@01D6DDE1.2B583730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1.jpg@01D6DDE1.2B58373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cid:image001.jpg@01D6DDE1.2B583730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cid:image001.jpg@01D6DDE1.2B58373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cid:image001.jpg@01D6DDE1.2B583730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1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image" Target="cid:image001.jpg@01D6DDE1.2B583730" TargetMode="Externa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g"/><Relationship Id="rId4" Type="http://schemas.openxmlformats.org/officeDocument/2006/relationships/image" Target="cid:image001.jpg@01D6DDE1.2B583730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g"/><Relationship Id="rId4" Type="http://schemas.openxmlformats.org/officeDocument/2006/relationships/image" Target="cid:image001.jpg@01D6DDE1.2B583730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cid:image001.jpg@01D6DDE1.2B58373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7122C3F-E0BA-4351-85A3-6C5F3E25F7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0111" y="2822429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cs-CZ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SCADA</a:t>
            </a:r>
            <a:b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Energetický management</a:t>
            </a:r>
            <a:b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</a:b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VŠB-TU Ostrava</a:t>
            </a:r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02EB20E8-B18C-4011-A061-47ACFA547AEA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259" y="653876"/>
            <a:ext cx="3685562" cy="1007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D3B552B9-8317-47B2-AF6A-43362FF1266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678" y="551577"/>
            <a:ext cx="2805005" cy="1109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55585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Technologie – VEC3 – předávací stanice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8FE344B3-26B2-4C4E-956E-4C88B6767A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275" y="1690688"/>
            <a:ext cx="8039450" cy="4522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520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Technologie – VEC1 – podlahové topení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539C01F3-34F8-4B12-A88E-FA6CA0B576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8161" y="1690688"/>
            <a:ext cx="8475677" cy="4767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5711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Velmi důležité chyby - omyly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277BE1B0-2FD8-4218-9C57-07D14A147903}"/>
              </a:ext>
            </a:extLst>
          </p:cNvPr>
          <p:cNvSpPr txBox="1"/>
          <p:nvPr/>
        </p:nvSpPr>
        <p:spPr>
          <a:xfrm>
            <a:off x="922789" y="2122415"/>
            <a:ext cx="9739618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Nevypnout omylem server při odchodu ze vzdálené plochy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Odhlášení se ze </a:t>
            </a:r>
            <a:r>
              <a:rPr lang="cs-CZ" sz="28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Spuštěný server </a:t>
            </a:r>
            <a:r>
              <a:rPr lang="cs-CZ" sz="2800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SCADA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Kontrola chybového logu a akceptace poruch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Přepínání do editačního režimu</a:t>
            </a:r>
          </a:p>
        </p:txBody>
      </p:sp>
    </p:spTree>
    <p:extLst>
      <p:ext uri="{BB962C8B-B14F-4D97-AF65-F5344CB8AC3E}">
        <p14:creationId xmlns:p14="http://schemas.microsoft.com/office/powerpoint/2010/main" val="18848160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Odhlášení od </a:t>
            </a:r>
            <a:r>
              <a:rPr lang="cs-CZ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SCDA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4FB1E9BD-3EBF-4444-AD54-AD57908238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66" y="1860783"/>
            <a:ext cx="7720668" cy="4342876"/>
          </a:xfrm>
          <a:prstGeom prst="rect">
            <a:avLst/>
          </a:prstGeom>
        </p:spPr>
      </p:pic>
      <p:sp>
        <p:nvSpPr>
          <p:cNvPr id="14" name="Šipka: nahoru 13">
            <a:extLst>
              <a:ext uri="{FF2B5EF4-FFF2-40B4-BE49-F238E27FC236}">
                <a16:creationId xmlns:a16="http://schemas.microsoft.com/office/drawing/2014/main" id="{7140A710-341A-41FD-B97D-45F06E11C09B}"/>
              </a:ext>
            </a:extLst>
          </p:cNvPr>
          <p:cNvSpPr/>
          <p:nvPr/>
        </p:nvSpPr>
        <p:spPr>
          <a:xfrm>
            <a:off x="2340528" y="2432807"/>
            <a:ext cx="327171" cy="612397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6634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Server </a:t>
            </a:r>
            <a:r>
              <a:rPr lang="cs-CZ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SCDA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311B1F3B-B19A-4263-B29A-29AD9DD5F9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1383" y="1690688"/>
            <a:ext cx="8509233" cy="4786444"/>
          </a:xfrm>
          <a:prstGeom prst="rect">
            <a:avLst/>
          </a:prstGeom>
        </p:spPr>
      </p:pic>
      <p:sp>
        <p:nvSpPr>
          <p:cNvPr id="6" name="Šipka: doprava 5">
            <a:extLst>
              <a:ext uri="{FF2B5EF4-FFF2-40B4-BE49-F238E27FC236}">
                <a16:creationId xmlns:a16="http://schemas.microsoft.com/office/drawing/2014/main" id="{F36FD5EA-FB6B-48AD-9DC8-B2D55DD47A20}"/>
              </a:ext>
            </a:extLst>
          </p:cNvPr>
          <p:cNvSpPr/>
          <p:nvPr/>
        </p:nvSpPr>
        <p:spPr>
          <a:xfrm>
            <a:off x="7625593" y="6082018"/>
            <a:ext cx="1417739" cy="395114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1727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Akceptace poruch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288C81D3-4CB7-4584-B238-FCC99923B95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2994" y="1690688"/>
            <a:ext cx="8526011" cy="4795881"/>
          </a:xfrm>
          <a:prstGeom prst="rect">
            <a:avLst/>
          </a:prstGeom>
        </p:spPr>
      </p:pic>
      <p:sp>
        <p:nvSpPr>
          <p:cNvPr id="3" name="Šipka: dolů 2">
            <a:extLst>
              <a:ext uri="{FF2B5EF4-FFF2-40B4-BE49-F238E27FC236}">
                <a16:creationId xmlns:a16="http://schemas.microsoft.com/office/drawing/2014/main" id="{9956C872-CDD0-4CD8-B412-342DEE7C2E95}"/>
              </a:ext>
            </a:extLst>
          </p:cNvPr>
          <p:cNvSpPr/>
          <p:nvPr/>
        </p:nvSpPr>
        <p:spPr>
          <a:xfrm>
            <a:off x="3221372" y="4420998"/>
            <a:ext cx="352338" cy="826622"/>
          </a:xfrm>
          <a:prstGeom prst="down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2824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SCDA – editační režim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359C1870-36BE-4323-8BBB-BF2034E619C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3299" y="1690688"/>
            <a:ext cx="8685402" cy="4885539"/>
          </a:xfrm>
          <a:prstGeom prst="rect">
            <a:avLst/>
          </a:prstGeom>
        </p:spPr>
      </p:pic>
      <p:sp>
        <p:nvSpPr>
          <p:cNvPr id="6" name="Šipka: nahoru 5">
            <a:extLst>
              <a:ext uri="{FF2B5EF4-FFF2-40B4-BE49-F238E27FC236}">
                <a16:creationId xmlns:a16="http://schemas.microsoft.com/office/drawing/2014/main" id="{D8D61D2B-1DCD-4AF3-9F11-1542CFA5CC7E}"/>
              </a:ext>
            </a:extLst>
          </p:cNvPr>
          <p:cNvSpPr/>
          <p:nvPr/>
        </p:nvSpPr>
        <p:spPr>
          <a:xfrm>
            <a:off x="2231471" y="1845578"/>
            <a:ext cx="310393" cy="436228"/>
          </a:xfrm>
          <a:prstGeom prst="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63644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6895" y="838898"/>
            <a:ext cx="11093741" cy="5679348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Děkuji za pozornost.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4384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Účel systému </a:t>
            </a:r>
            <a:r>
              <a:rPr lang="cs-CZ" dirty="0" err="1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Clear</a:t>
            </a:r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SCADA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C59DB327-5A9A-47B4-99E4-1B1A7F21E288}"/>
              </a:ext>
            </a:extLst>
          </p:cNvPr>
          <p:cNvSpPr txBox="1"/>
          <p:nvPr/>
        </p:nvSpPr>
        <p:spPr>
          <a:xfrm>
            <a:off x="679508" y="2046915"/>
            <a:ext cx="10674292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Online sběr dat měření energií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Grafické zobrazení průběhů měřených veličin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Záznam událostí a poruch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Zobrazení technologií včetně operátorských činností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8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Poskytování dat pro následnou analýzu a zpracování</a:t>
            </a:r>
          </a:p>
        </p:txBody>
      </p:sp>
    </p:spTree>
    <p:extLst>
      <p:ext uri="{BB962C8B-B14F-4D97-AF65-F5344CB8AC3E}">
        <p14:creationId xmlns:p14="http://schemas.microsoft.com/office/powerpoint/2010/main" val="6459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Hlavní obrazovka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Zástupný obsah 4">
            <a:extLst>
              <a:ext uri="{FF2B5EF4-FFF2-40B4-BE49-F238E27FC236}">
                <a16:creationId xmlns:a16="http://schemas.microsoft.com/office/drawing/2014/main" id="{4E705CF4-49DE-4C53-B181-1947C07089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8144" y="1825625"/>
            <a:ext cx="7735712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2942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Volba obrazovky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3F865548-1014-4489-A2C6-1CB208803E5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929" y="1979136"/>
            <a:ext cx="7796169" cy="438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5151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Obrazovka energetického managementu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5AA5EDA3-3269-40E2-B772-9317DDA0D7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5912" y="1832504"/>
            <a:ext cx="8148506" cy="458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761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>
            <a:normAutofit/>
          </a:bodyPr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Popis společných ovládacích prvků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63174860-3E04-46F7-9DBD-F00F51F5C0D6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54" y="1968453"/>
            <a:ext cx="3183914" cy="81110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6E0923E-E367-47B8-9408-1AB346E81648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654" y="4843437"/>
            <a:ext cx="2750393" cy="750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 descr="ztrat_kom">
            <a:extLst>
              <a:ext uri="{FF2B5EF4-FFF2-40B4-BE49-F238E27FC236}">
                <a16:creationId xmlns:a16="http://schemas.microsoft.com/office/drawing/2014/main" id="{F5A638EA-FEC5-4213-BA01-7F27C3F7A50A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754" y="6179315"/>
            <a:ext cx="2317209" cy="2105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38CAE50D-CF3E-4522-AC38-23F3DCA047E7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0572" y="4238880"/>
            <a:ext cx="3233819" cy="22527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Obrázek 10" descr="MP">
            <a:extLst>
              <a:ext uri="{FF2B5EF4-FFF2-40B4-BE49-F238E27FC236}">
                <a16:creationId xmlns:a16="http://schemas.microsoft.com/office/drawing/2014/main" id="{E7876816-31E2-41A2-9327-F5D7E154E17D}"/>
              </a:ext>
            </a:extLst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177" y="3204448"/>
            <a:ext cx="2589334" cy="11004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Obrázek 11" descr="RV">
            <a:extLst>
              <a:ext uri="{FF2B5EF4-FFF2-40B4-BE49-F238E27FC236}">
                <a16:creationId xmlns:a16="http://schemas.microsoft.com/office/drawing/2014/main" id="{B6F46183-95B9-4D87-8F78-781DFFFA24F9}"/>
              </a:ext>
            </a:extLst>
          </p:cNvPr>
          <p:cNvPicPr/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1912" y="3196255"/>
            <a:ext cx="1409731" cy="1008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Obrázek 16">
            <a:extLst>
              <a:ext uri="{FF2B5EF4-FFF2-40B4-BE49-F238E27FC236}">
                <a16:creationId xmlns:a16="http://schemas.microsoft.com/office/drawing/2014/main" id="{95B658B4-A6DA-4492-90E5-94A9F4A3E634}"/>
              </a:ext>
            </a:extLst>
          </p:cNvPr>
          <p:cNvPicPr/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9731" y="1989004"/>
            <a:ext cx="1127221" cy="1603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Obrázek 17">
            <a:extLst>
              <a:ext uri="{FF2B5EF4-FFF2-40B4-BE49-F238E27FC236}">
                <a16:creationId xmlns:a16="http://schemas.microsoft.com/office/drawing/2014/main" id="{954B43AE-8006-4E3E-8609-2F4129DA4EB7}"/>
              </a:ext>
            </a:extLst>
          </p:cNvPr>
          <p:cNvPicPr/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948" y="1989005"/>
            <a:ext cx="1135235" cy="1603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Obrázek 18">
            <a:extLst>
              <a:ext uri="{FF2B5EF4-FFF2-40B4-BE49-F238E27FC236}">
                <a16:creationId xmlns:a16="http://schemas.microsoft.com/office/drawing/2014/main" id="{A6B613EE-71E7-4C79-AE37-8A4FC5651B4F}"/>
              </a:ext>
            </a:extLst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2664" y="1998695"/>
            <a:ext cx="1135235" cy="160946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Obrázek 19">
            <a:extLst>
              <a:ext uri="{FF2B5EF4-FFF2-40B4-BE49-F238E27FC236}">
                <a16:creationId xmlns:a16="http://schemas.microsoft.com/office/drawing/2014/main" id="{2FE90B30-746E-4573-BADA-AE6452D3448D}"/>
              </a:ext>
            </a:extLst>
          </p:cNvPr>
          <p:cNvPicPr/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0536" y="1983289"/>
            <a:ext cx="1114364" cy="1609461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ovéPole 14">
            <a:extLst>
              <a:ext uri="{FF2B5EF4-FFF2-40B4-BE49-F238E27FC236}">
                <a16:creationId xmlns:a16="http://schemas.microsoft.com/office/drawing/2014/main" id="{2E4B000D-C8D1-436D-A53E-E9C4AA666015}"/>
              </a:ext>
            </a:extLst>
          </p:cNvPr>
          <p:cNvSpPr txBox="1"/>
          <p:nvPr/>
        </p:nvSpPr>
        <p:spPr>
          <a:xfrm>
            <a:off x="712177" y="1628808"/>
            <a:ext cx="21698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Ovládání technologie</a:t>
            </a:r>
          </a:p>
        </p:txBody>
      </p:sp>
      <p:sp>
        <p:nvSpPr>
          <p:cNvPr id="22" name="TextovéPole 21">
            <a:extLst>
              <a:ext uri="{FF2B5EF4-FFF2-40B4-BE49-F238E27FC236}">
                <a16:creationId xmlns:a16="http://schemas.microsoft.com/office/drawing/2014/main" id="{86CC74CF-CC31-4D2E-924E-30B6E9628805}"/>
              </a:ext>
            </a:extLst>
          </p:cNvPr>
          <p:cNvSpPr txBox="1"/>
          <p:nvPr/>
        </p:nvSpPr>
        <p:spPr>
          <a:xfrm>
            <a:off x="712177" y="2808157"/>
            <a:ext cx="2048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Piktogramy zařízení</a:t>
            </a: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29F9396D-E470-4884-B17D-2C6CBA82DEF2}"/>
              </a:ext>
            </a:extLst>
          </p:cNvPr>
          <p:cNvSpPr txBox="1"/>
          <p:nvPr/>
        </p:nvSpPr>
        <p:spPr>
          <a:xfrm>
            <a:off x="712177" y="4454291"/>
            <a:ext cx="2013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Analogové hodnoty</a:t>
            </a:r>
          </a:p>
        </p:txBody>
      </p:sp>
      <p:pic>
        <p:nvPicPr>
          <p:cNvPr id="25" name="Obrázek 24">
            <a:extLst>
              <a:ext uri="{FF2B5EF4-FFF2-40B4-BE49-F238E27FC236}">
                <a16:creationId xmlns:a16="http://schemas.microsoft.com/office/drawing/2014/main" id="{24D0974D-4411-4AE4-8643-E577081B76F2}"/>
              </a:ext>
            </a:extLst>
          </p:cNvPr>
          <p:cNvPicPr/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364" y="5993934"/>
            <a:ext cx="1409731" cy="412267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TextovéPole 25">
            <a:extLst>
              <a:ext uri="{FF2B5EF4-FFF2-40B4-BE49-F238E27FC236}">
                <a16:creationId xmlns:a16="http://schemas.microsoft.com/office/drawing/2014/main" id="{CD90FB70-F83B-4DD0-A6FC-C29C60D624E6}"/>
              </a:ext>
            </a:extLst>
          </p:cNvPr>
          <p:cNvSpPr txBox="1"/>
          <p:nvPr/>
        </p:nvSpPr>
        <p:spPr>
          <a:xfrm>
            <a:off x="712177" y="5613205"/>
            <a:ext cx="1920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Signalizace poruch</a:t>
            </a:r>
          </a:p>
        </p:txBody>
      </p:sp>
      <p:sp>
        <p:nvSpPr>
          <p:cNvPr id="27" name="TextovéPole 26">
            <a:extLst>
              <a:ext uri="{FF2B5EF4-FFF2-40B4-BE49-F238E27FC236}">
                <a16:creationId xmlns:a16="http://schemas.microsoft.com/office/drawing/2014/main" id="{49A6AE9F-5D80-4815-8069-66FD760062FE}"/>
              </a:ext>
            </a:extLst>
          </p:cNvPr>
          <p:cNvSpPr txBox="1"/>
          <p:nvPr/>
        </p:nvSpPr>
        <p:spPr>
          <a:xfrm>
            <a:off x="6538584" y="3858537"/>
            <a:ext cx="822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Trendy</a:t>
            </a:r>
          </a:p>
        </p:txBody>
      </p:sp>
      <p:sp>
        <p:nvSpPr>
          <p:cNvPr id="28" name="TextovéPole 27">
            <a:extLst>
              <a:ext uri="{FF2B5EF4-FFF2-40B4-BE49-F238E27FC236}">
                <a16:creationId xmlns:a16="http://schemas.microsoft.com/office/drawing/2014/main" id="{AF7D9ADC-1B5D-4D38-9F0E-9442B2A36B61}"/>
              </a:ext>
            </a:extLst>
          </p:cNvPr>
          <p:cNvSpPr txBox="1"/>
          <p:nvPr/>
        </p:nvSpPr>
        <p:spPr>
          <a:xfrm>
            <a:off x="5580717" y="1618352"/>
            <a:ext cx="2517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/>
              <a:t>Přehledové okna zařízení</a:t>
            </a:r>
          </a:p>
        </p:txBody>
      </p:sp>
      <p:sp>
        <p:nvSpPr>
          <p:cNvPr id="16" name="Obdélník 15">
            <a:extLst>
              <a:ext uri="{FF2B5EF4-FFF2-40B4-BE49-F238E27FC236}">
                <a16:creationId xmlns:a16="http://schemas.microsoft.com/office/drawing/2014/main" id="{2541D768-C36B-47DD-B957-6A4C8DEC0B91}"/>
              </a:ext>
            </a:extLst>
          </p:cNvPr>
          <p:cNvSpPr/>
          <p:nvPr/>
        </p:nvSpPr>
        <p:spPr>
          <a:xfrm>
            <a:off x="499353" y="1628808"/>
            <a:ext cx="3437107" cy="1189294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F36F201C-413B-44AA-8E6A-72FF20E234D1}"/>
              </a:ext>
            </a:extLst>
          </p:cNvPr>
          <p:cNvSpPr/>
          <p:nvPr/>
        </p:nvSpPr>
        <p:spPr>
          <a:xfrm>
            <a:off x="499353" y="2885872"/>
            <a:ext cx="4152290" cy="141899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9" name="Obdélník 28">
            <a:extLst>
              <a:ext uri="{FF2B5EF4-FFF2-40B4-BE49-F238E27FC236}">
                <a16:creationId xmlns:a16="http://schemas.microsoft.com/office/drawing/2014/main" id="{C5C9854F-EF27-4835-9B61-8134ACE51367}"/>
              </a:ext>
            </a:extLst>
          </p:cNvPr>
          <p:cNvSpPr/>
          <p:nvPr/>
        </p:nvSpPr>
        <p:spPr>
          <a:xfrm>
            <a:off x="499353" y="4454291"/>
            <a:ext cx="4152290" cy="1139459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0" name="Obdélník 29">
            <a:extLst>
              <a:ext uri="{FF2B5EF4-FFF2-40B4-BE49-F238E27FC236}">
                <a16:creationId xmlns:a16="http://schemas.microsoft.com/office/drawing/2014/main" id="{7351D6A3-721F-43DD-ABB6-52ED6DB66C89}"/>
              </a:ext>
            </a:extLst>
          </p:cNvPr>
          <p:cNvSpPr/>
          <p:nvPr/>
        </p:nvSpPr>
        <p:spPr>
          <a:xfrm>
            <a:off x="499353" y="5693923"/>
            <a:ext cx="4152290" cy="911548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2" name="Obdélník 31">
            <a:extLst>
              <a:ext uri="{FF2B5EF4-FFF2-40B4-BE49-F238E27FC236}">
                <a16:creationId xmlns:a16="http://schemas.microsoft.com/office/drawing/2014/main" id="{33B5158C-0570-4E33-8170-7C02A1DA6F7C}"/>
              </a:ext>
            </a:extLst>
          </p:cNvPr>
          <p:cNvSpPr/>
          <p:nvPr/>
        </p:nvSpPr>
        <p:spPr>
          <a:xfrm>
            <a:off x="5434519" y="1625838"/>
            <a:ext cx="5032443" cy="2151023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3" name="Obdélník 32">
            <a:extLst>
              <a:ext uri="{FF2B5EF4-FFF2-40B4-BE49-F238E27FC236}">
                <a16:creationId xmlns:a16="http://schemas.microsoft.com/office/drawing/2014/main" id="{FB669C46-A09B-4391-9373-E6A841771315}"/>
              </a:ext>
            </a:extLst>
          </p:cNvPr>
          <p:cNvSpPr/>
          <p:nvPr/>
        </p:nvSpPr>
        <p:spPr>
          <a:xfrm>
            <a:off x="6465651" y="3904034"/>
            <a:ext cx="3618689" cy="2762655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20093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Technologie – VEC3 – VZT1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F93DA309-3ED3-41FF-B91B-BC91560C57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6914" y="1690688"/>
            <a:ext cx="8232396" cy="4630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7172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Technologie – VEC3 – VZT2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F18E633B-AAF0-43B0-9DE0-4B571F11E6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572" y="1979136"/>
            <a:ext cx="7882855" cy="443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368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2EDA5AF-CA75-4935-B39B-D7A0063E3F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64066"/>
            <a:ext cx="10515600" cy="826622"/>
          </a:xfrm>
        </p:spPr>
        <p:txBody>
          <a:bodyPr/>
          <a:lstStyle/>
          <a:p>
            <a:pPr algn="ctr"/>
            <a:r>
              <a:rPr lang="cs-CZ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Technologie – VEC3 – klimatizace</a:t>
            </a:r>
          </a:p>
        </p:txBody>
      </p:sp>
      <p:pic>
        <p:nvPicPr>
          <p:cNvPr id="7" name="Zástupný obsah 6">
            <a:extLst>
              <a:ext uri="{FF2B5EF4-FFF2-40B4-BE49-F238E27FC236}">
                <a16:creationId xmlns:a16="http://schemas.microsoft.com/office/drawing/2014/main" id="{B27ABDE1-B829-445B-9CD9-A6BDC5BCB4D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767" y="252529"/>
            <a:ext cx="816866" cy="323089"/>
          </a:xfr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746E6821-390F-4975-876B-A622D3E2421F}"/>
              </a:ext>
            </a:extLst>
          </p:cNvPr>
          <p:cNvPicPr/>
          <p:nvPr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0705" y="133658"/>
            <a:ext cx="2470150" cy="4419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3F6E3F3B-3B4B-41D8-A848-3A6DE1CCE79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1837" y="1979136"/>
            <a:ext cx="7828326" cy="4403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994628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333</TotalTime>
  <Words>138</Words>
  <Application>Microsoft Office PowerPoint</Application>
  <PresentationFormat>Širokoúhlá obrazovka</PresentationFormat>
  <Paragraphs>33</Paragraphs>
  <Slides>17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Lato</vt:lpstr>
      <vt:lpstr>Motiv Office</vt:lpstr>
      <vt:lpstr>Clear SCADA Energetický management VŠB-TU Ostrava</vt:lpstr>
      <vt:lpstr>Účel systému Clear SCADA</vt:lpstr>
      <vt:lpstr>Hlavní obrazovka</vt:lpstr>
      <vt:lpstr>Volba obrazovky</vt:lpstr>
      <vt:lpstr>Obrazovka energetického managementu</vt:lpstr>
      <vt:lpstr>Popis společných ovládacích prvků</vt:lpstr>
      <vt:lpstr>Technologie – VEC3 – VZT1</vt:lpstr>
      <vt:lpstr>Technologie – VEC3 – VZT2</vt:lpstr>
      <vt:lpstr>Technologie – VEC3 – klimatizace</vt:lpstr>
      <vt:lpstr>Technologie – VEC3 – předávací stanice</vt:lpstr>
      <vt:lpstr>Technologie – VEC1 – podlahové topení</vt:lpstr>
      <vt:lpstr>Velmi důležité chyby - omyly</vt:lpstr>
      <vt:lpstr>Odhlášení od Clear SCDA</vt:lpstr>
      <vt:lpstr>Server Clear SCDA</vt:lpstr>
      <vt:lpstr>Akceptace poruch</vt:lpstr>
      <vt:lpstr>Clear SCDA – editační režim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Clear SCADA Energetický management VŠB-TU Ostrava</dc:title>
  <dc:creator>Radek Černík</dc:creator>
  <cp:lastModifiedBy>Miroslav Barteczek</cp:lastModifiedBy>
  <cp:revision>16</cp:revision>
  <dcterms:created xsi:type="dcterms:W3CDTF">2021-08-05T05:37:12Z</dcterms:created>
  <dcterms:modified xsi:type="dcterms:W3CDTF">2021-08-13T09:19:57Z</dcterms:modified>
</cp:coreProperties>
</file>